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640750" cx="11520475"/>
  <p:notesSz cx="7102475" cy="10233025"/>
  <p:embeddedFontLst>
    <p:embeddedFont>
      <p:font typeface="Tahom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UvEI4fYEUc7mh8L150Yer155J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Tahoma-bold.fntdata"/><Relationship Id="rId10" Type="http://schemas.openxmlformats.org/officeDocument/2006/relationships/slide" Target="slides/slide5.xml"/><Relationship Id="rId21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/>
          <p:nvPr/>
        </p:nvSpPr>
        <p:spPr>
          <a:xfrm>
            <a:off x="4023000" y="9720360"/>
            <a:ext cx="3075120" cy="5083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996840" y="768240"/>
            <a:ext cx="5110920" cy="3832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709920" y="4860000"/>
            <a:ext cx="5679720" cy="460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454a934c4_0_98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a454a934c4_0_98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2a454a934c4_0_98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454a934c4_0_127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a454a934c4_0_127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2a454a934c4_0_127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454a934c4_0_41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a454a934c4_0_41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2a454a934c4_0_41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454a934c4_0_154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a454a934c4_0_154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a454a934c4_0_154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54a934c4_0_143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a454a934c4_0_143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2a454a934c4_0_143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454a934c4_0_90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a454a934c4_0_90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a454a934c4_0_90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995400" y="768240"/>
            <a:ext cx="5112720" cy="3834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709560" y="4859280"/>
            <a:ext cx="5679360" cy="460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995400" y="768240"/>
            <a:ext cx="5112720" cy="3834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709560" y="4859280"/>
            <a:ext cx="5679360" cy="460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454a934c4_0_23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a454a934c4_0_23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2a454a934c4_0_23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4a230bf70_0_35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d4a230bf70_0_35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2d4a230bf70_0_35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54a934c4_0_107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a454a934c4_0_107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a454a934c4_0_107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454a934c4_0_11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a454a934c4_0_11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2a454a934c4_0_11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454a934c4_0_73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a454a934c4_0_73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2a454a934c4_0_73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454a934c4_0_80:notes"/>
          <p:cNvSpPr/>
          <p:nvPr/>
        </p:nvSpPr>
        <p:spPr>
          <a:xfrm>
            <a:off x="4278960" y="10157400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a454a934c4_0_80:notes"/>
          <p:cNvSpPr/>
          <p:nvPr>
            <p:ph idx="2" type="sldImg"/>
          </p:nvPr>
        </p:nvSpPr>
        <p:spPr>
          <a:xfrm>
            <a:off x="995400" y="768240"/>
            <a:ext cx="5112600" cy="383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2a454a934c4_0_80:notes"/>
          <p:cNvSpPr txBox="1"/>
          <p:nvPr>
            <p:ph idx="1" type="body"/>
          </p:nvPr>
        </p:nvSpPr>
        <p:spPr>
          <a:xfrm>
            <a:off x="709560" y="4859280"/>
            <a:ext cx="56793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576000" y="202176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576000" y="463932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3" type="body"/>
          </p:nvPr>
        </p:nvSpPr>
        <p:spPr>
          <a:xfrm>
            <a:off x="57600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4" type="body"/>
          </p:nvPr>
        </p:nvSpPr>
        <p:spPr>
          <a:xfrm>
            <a:off x="588852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" type="body"/>
          </p:nvPr>
        </p:nvSpPr>
        <p:spPr>
          <a:xfrm>
            <a:off x="57600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2" type="body"/>
          </p:nvPr>
        </p:nvSpPr>
        <p:spPr>
          <a:xfrm>
            <a:off x="408168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3" type="body"/>
          </p:nvPr>
        </p:nvSpPr>
        <p:spPr>
          <a:xfrm>
            <a:off x="758700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4" type="body"/>
          </p:nvPr>
        </p:nvSpPr>
        <p:spPr>
          <a:xfrm>
            <a:off x="57600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5" type="body"/>
          </p:nvPr>
        </p:nvSpPr>
        <p:spPr>
          <a:xfrm>
            <a:off x="408168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6" type="body"/>
          </p:nvPr>
        </p:nvSpPr>
        <p:spPr>
          <a:xfrm>
            <a:off x="758700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" type="subTitle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57600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2" type="body"/>
          </p:nvPr>
        </p:nvSpPr>
        <p:spPr>
          <a:xfrm>
            <a:off x="588852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/>
          <p:nvPr>
            <p:ph idx="1" type="subTitle"/>
          </p:nvPr>
        </p:nvSpPr>
        <p:spPr>
          <a:xfrm>
            <a:off x="576000" y="344520"/>
            <a:ext cx="10367640" cy="668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2" type="body"/>
          </p:nvPr>
        </p:nvSpPr>
        <p:spPr>
          <a:xfrm>
            <a:off x="588852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3" type="body"/>
          </p:nvPr>
        </p:nvSpPr>
        <p:spPr>
          <a:xfrm>
            <a:off x="57600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subTitle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1" type="body"/>
          </p:nvPr>
        </p:nvSpPr>
        <p:spPr>
          <a:xfrm>
            <a:off x="57600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3" type="body"/>
          </p:nvPr>
        </p:nvSpPr>
        <p:spPr>
          <a:xfrm>
            <a:off x="588852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5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5"/>
          <p:cNvSpPr txBox="1"/>
          <p:nvPr>
            <p:ph idx="3" type="body"/>
          </p:nvPr>
        </p:nvSpPr>
        <p:spPr>
          <a:xfrm>
            <a:off x="576000" y="463932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6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" type="body"/>
          </p:nvPr>
        </p:nvSpPr>
        <p:spPr>
          <a:xfrm>
            <a:off x="576000" y="202176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2" type="body"/>
          </p:nvPr>
        </p:nvSpPr>
        <p:spPr>
          <a:xfrm>
            <a:off x="576000" y="463932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idx="3" type="body"/>
          </p:nvPr>
        </p:nvSpPr>
        <p:spPr>
          <a:xfrm>
            <a:off x="57600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4" type="body"/>
          </p:nvPr>
        </p:nvSpPr>
        <p:spPr>
          <a:xfrm>
            <a:off x="588852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8"/>
          <p:cNvSpPr txBox="1"/>
          <p:nvPr>
            <p:ph idx="1" type="body"/>
          </p:nvPr>
        </p:nvSpPr>
        <p:spPr>
          <a:xfrm>
            <a:off x="57600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2" type="body"/>
          </p:nvPr>
        </p:nvSpPr>
        <p:spPr>
          <a:xfrm>
            <a:off x="408168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3" type="body"/>
          </p:nvPr>
        </p:nvSpPr>
        <p:spPr>
          <a:xfrm>
            <a:off x="7587000" y="202176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8"/>
          <p:cNvSpPr txBox="1"/>
          <p:nvPr>
            <p:ph idx="4" type="body"/>
          </p:nvPr>
        </p:nvSpPr>
        <p:spPr>
          <a:xfrm>
            <a:off x="57600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5" type="body"/>
          </p:nvPr>
        </p:nvSpPr>
        <p:spPr>
          <a:xfrm>
            <a:off x="408168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6" type="body"/>
          </p:nvPr>
        </p:nvSpPr>
        <p:spPr>
          <a:xfrm>
            <a:off x="7587000" y="4639320"/>
            <a:ext cx="33382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57600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2" type="body"/>
          </p:nvPr>
        </p:nvSpPr>
        <p:spPr>
          <a:xfrm>
            <a:off x="588852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idx="1" type="subTitle"/>
          </p:nvPr>
        </p:nvSpPr>
        <p:spPr>
          <a:xfrm>
            <a:off x="576000" y="344520"/>
            <a:ext cx="10367640" cy="668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2" type="body"/>
          </p:nvPr>
        </p:nvSpPr>
        <p:spPr>
          <a:xfrm>
            <a:off x="588852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3" type="body"/>
          </p:nvPr>
        </p:nvSpPr>
        <p:spPr>
          <a:xfrm>
            <a:off x="57600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576000" y="2021760"/>
            <a:ext cx="505908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3" type="body"/>
          </p:nvPr>
        </p:nvSpPr>
        <p:spPr>
          <a:xfrm>
            <a:off x="5888520" y="463932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57600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5888520" y="2021760"/>
            <a:ext cx="505908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576000" y="4639320"/>
            <a:ext cx="10367640" cy="239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3"/>
          <p:cNvCxnSpPr/>
          <p:nvPr/>
        </p:nvCxnSpPr>
        <p:spPr>
          <a:xfrm>
            <a:off x="589320" y="1597680"/>
            <a:ext cx="10176480" cy="360"/>
          </a:xfrm>
          <a:prstGeom prst="straightConnector1">
            <a:avLst/>
          </a:prstGeom>
          <a:noFill/>
          <a:ln cap="flat" cmpd="sng" w="190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3"/>
          <p:cNvSpPr/>
          <p:nvPr/>
        </p:nvSpPr>
        <p:spPr>
          <a:xfrm>
            <a:off x="838080" y="3661560"/>
            <a:ext cx="9860400" cy="158040"/>
          </a:xfrm>
          <a:prstGeom prst="rect">
            <a:avLst/>
          </a:prstGeom>
          <a:gradFill>
            <a:gsLst>
              <a:gs pos="0">
                <a:srgbClr val="E4E4E4"/>
              </a:gs>
              <a:gs pos="50000">
                <a:srgbClr val="008080"/>
              </a:gs>
              <a:gs pos="100000">
                <a:srgbClr val="E4E4E4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286200" cy="8638200"/>
          </a:xfrm>
          <a:prstGeom prst="rect">
            <a:avLst/>
          </a:prstGeom>
          <a:gradFill>
            <a:gsLst>
              <a:gs pos="0">
                <a:srgbClr val="FF9933"/>
              </a:gs>
              <a:gs pos="100000">
                <a:srgbClr val="DDDDDD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3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286200" cy="8638200"/>
          </a:xfrm>
          <a:prstGeom prst="rect">
            <a:avLst/>
          </a:prstGeom>
          <a:gradFill>
            <a:gsLst>
              <a:gs pos="0">
                <a:srgbClr val="FF9933"/>
              </a:gs>
              <a:gs pos="100000">
                <a:srgbClr val="DDDDDD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589320" y="1597680"/>
            <a:ext cx="10176480" cy="360"/>
          </a:xfrm>
          <a:prstGeom prst="straightConnector1">
            <a:avLst/>
          </a:prstGeom>
          <a:noFill/>
          <a:ln cap="flat" cmpd="sng" w="190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5"/>
          <p:cNvSpPr/>
          <p:nvPr/>
        </p:nvSpPr>
        <p:spPr>
          <a:xfrm>
            <a:off x="10751040" y="8293680"/>
            <a:ext cx="93456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82425" spcFirstLastPara="1" rIns="82425" wrap="square" tIns="41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815400" y="8312040"/>
            <a:ext cx="119664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82425" spcFirstLastPara="1" rIns="82425" wrap="square" tIns="41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0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César Aranda</a:t>
            </a:r>
            <a:endParaRPr b="0" i="0" sz="10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576000" y="344520"/>
            <a:ext cx="10367640" cy="144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76000" y="2021760"/>
            <a:ext cx="1036764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raining.github.com/" TargetMode="External"/><Relationship Id="rId4" Type="http://schemas.openxmlformats.org/officeDocument/2006/relationships/hyperlink" Target="https://code.visualstudio.com/docs/sourcecontrol/intro-to-git" TargetMode="External"/><Relationship Id="rId5" Type="http://schemas.openxmlformats.org/officeDocument/2006/relationships/hyperlink" Target="https://git-scm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git-guides/install-git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/>
          <p:nvPr/>
        </p:nvSpPr>
        <p:spPr>
          <a:xfrm>
            <a:off x="0" y="3708360"/>
            <a:ext cx="115167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"/>
          <p:cNvSpPr/>
          <p:nvPr/>
        </p:nvSpPr>
        <p:spPr>
          <a:xfrm>
            <a:off x="5107320" y="3894480"/>
            <a:ext cx="130068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927720" y="1602720"/>
            <a:ext cx="9904320" cy="2064240"/>
          </a:xfrm>
          <a:prstGeom prst="rect">
            <a:avLst/>
          </a:prstGeom>
          <a:noFill/>
          <a:ln>
            <a:noFill/>
          </a:ln>
        </p:spPr>
        <p:txBody>
          <a:bodyPr anchorCtr="0" anchor="b" bIns="51475" lIns="102950" spcFirstLastPara="1" rIns="102950" wrap="square" tIns="5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120" u="none" cap="none" strike="noStrik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Programación Orientada a Objetos</a:t>
            </a:r>
            <a:br>
              <a:rPr b="0" i="0" lang="es-AR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s-AR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i="1" lang="es-AR" sz="3659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Control de versiones - </a:t>
            </a:r>
            <a:r>
              <a:rPr i="1" lang="es-AR" sz="3659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Github</a:t>
            </a:r>
            <a:endParaRPr b="0" i="0" sz="3659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316080" y="4592880"/>
            <a:ext cx="1097964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51475" lIns="102950" spcFirstLastPara="1" rIns="102950" wrap="square" tIns="51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3200">
                <a:latin typeface="Verdana"/>
                <a:ea typeface="Verdana"/>
                <a:cs typeface="Verdana"/>
                <a:sym typeface="Verdana"/>
              </a:rPr>
              <a:t>Ing. Facundo Martín</a:t>
            </a:r>
            <a:endParaRPr i="1" sz="3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AR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Mag. Ing. César Omar Aranda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9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56"/>
              </a:spcBef>
              <a:spcAft>
                <a:spcPts val="0"/>
              </a:spcAft>
              <a:buNone/>
            </a:pPr>
            <a:r>
              <a:t/>
            </a:r>
            <a:endParaRPr b="0" i="0" sz="20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9"/>
              </a:spcBef>
              <a:spcAft>
                <a:spcPts val="0"/>
              </a:spcAft>
              <a:buNone/>
            </a:pPr>
            <a:r>
              <a:t/>
            </a:r>
            <a:endParaRPr b="0" i="0" sz="20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547"/>
              </a:spcBef>
              <a:spcAft>
                <a:spcPts val="0"/>
              </a:spcAft>
              <a:buNone/>
            </a:pPr>
            <a:r>
              <a:rPr b="0" i="0" lang="es-AR" sz="252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Ingeniería en Mecatrónica</a:t>
            </a:r>
            <a:endParaRPr b="0" i="0" sz="252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547"/>
              </a:spcBef>
              <a:spcAft>
                <a:spcPts val="0"/>
              </a:spcAft>
              <a:buNone/>
            </a:pPr>
            <a:r>
              <a:t/>
            </a:r>
            <a:endParaRPr b="0" i="0" sz="25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520" y="206280"/>
            <a:ext cx="1818000" cy="16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760" y="97920"/>
            <a:ext cx="2283480" cy="215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454a934c4_0_98"/>
          <p:cNvSpPr/>
          <p:nvPr/>
        </p:nvSpPr>
        <p:spPr>
          <a:xfrm>
            <a:off x="497338" y="1797151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20" name="Google Shape;220;g2a454a934c4_0_98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Github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- VS Code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1" name="Google Shape;221;g2a454a934c4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50" y="4463925"/>
            <a:ext cx="89630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a454a934c4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575" y="1797146"/>
            <a:ext cx="3017575" cy="2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a454a934c4_0_98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454a934c4_0_127"/>
          <p:cNvSpPr/>
          <p:nvPr/>
        </p:nvSpPr>
        <p:spPr>
          <a:xfrm>
            <a:off x="497338" y="1797151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30" name="Google Shape;230;g2a454a934c4_0_127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Github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- VS Code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1" name="Google Shape;231;g2a454a934c4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88" y="1797150"/>
            <a:ext cx="8953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a454a934c4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450" y="5250575"/>
            <a:ext cx="78295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a454a934c4_0_127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54a934c4_0_41"/>
          <p:cNvSpPr/>
          <p:nvPr/>
        </p:nvSpPr>
        <p:spPr>
          <a:xfrm>
            <a:off x="572875" y="17570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0" name="Google Shape;240;g2a454a934c4_0_41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Ejemplo repositorio vscode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a454a934c4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0" y="1696663"/>
            <a:ext cx="10293023" cy="554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a454a934c4_0_41"/>
          <p:cNvSpPr/>
          <p:nvPr/>
        </p:nvSpPr>
        <p:spPr>
          <a:xfrm>
            <a:off x="7275725" y="6487100"/>
            <a:ext cx="1778700" cy="758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a454a934c4_0_41"/>
          <p:cNvSpPr/>
          <p:nvPr/>
        </p:nvSpPr>
        <p:spPr>
          <a:xfrm>
            <a:off x="2080350" y="2680325"/>
            <a:ext cx="1993500" cy="3492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a454a934c4_0_41"/>
          <p:cNvSpPr/>
          <p:nvPr/>
        </p:nvSpPr>
        <p:spPr>
          <a:xfrm>
            <a:off x="2080350" y="3085200"/>
            <a:ext cx="5115000" cy="2658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a454a934c4_0_41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454a934c4_0_154"/>
          <p:cNvSpPr/>
          <p:nvPr/>
        </p:nvSpPr>
        <p:spPr>
          <a:xfrm>
            <a:off x="572875" y="17570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2" name="Google Shape;252;g2a454a934c4_0_154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Ejemplo repositorio vscode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a454a934c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45" y="1620350"/>
            <a:ext cx="7984978" cy="61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a454a934c4_0_154"/>
          <p:cNvSpPr/>
          <p:nvPr/>
        </p:nvSpPr>
        <p:spPr>
          <a:xfrm>
            <a:off x="1813200" y="3190300"/>
            <a:ext cx="963900" cy="2640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454a934c4_0_154"/>
          <p:cNvSpPr/>
          <p:nvPr/>
        </p:nvSpPr>
        <p:spPr>
          <a:xfrm>
            <a:off x="1813200" y="2413150"/>
            <a:ext cx="1136100" cy="2640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a454a934c4_0_154"/>
          <p:cNvSpPr/>
          <p:nvPr/>
        </p:nvSpPr>
        <p:spPr>
          <a:xfrm>
            <a:off x="1813200" y="6151075"/>
            <a:ext cx="5657700" cy="14928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a454a934c4_0_154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454a934c4_0_143"/>
          <p:cNvSpPr/>
          <p:nvPr/>
        </p:nvSpPr>
        <p:spPr>
          <a:xfrm>
            <a:off x="572875" y="17570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4" name="Google Shape;264;g2a454a934c4_0_143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Ejemplo repositorio vscode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2a454a934c4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38" y="2202646"/>
            <a:ext cx="10525798" cy="49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a454a934c4_0_143"/>
          <p:cNvSpPr/>
          <p:nvPr/>
        </p:nvSpPr>
        <p:spPr>
          <a:xfrm>
            <a:off x="497350" y="3182025"/>
            <a:ext cx="1717500" cy="758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a454a934c4_0_143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54a934c4_0_90"/>
          <p:cNvSpPr/>
          <p:nvPr/>
        </p:nvSpPr>
        <p:spPr>
          <a:xfrm>
            <a:off x="572875" y="1797151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Symbols"/>
              <a:buChar char="▪"/>
            </a:pPr>
            <a:r>
              <a:rPr lang="es-AR" sz="2000" u="sng">
                <a:solidFill>
                  <a:schemeClr val="hlink"/>
                </a:solidFill>
                <a:hlinkClick r:id="rId3"/>
              </a:rPr>
              <a:t>https://training.github.com/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s-AR" sz="2000" u="sng">
                <a:solidFill>
                  <a:schemeClr val="hlink"/>
                </a:solidFill>
                <a:hlinkClick r:id="rId4"/>
              </a:rPr>
              <a:t>https://code.visualstudio.com/docs/sourcecontrol/intro-to-git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s-AR" sz="2000" u="sng">
                <a:solidFill>
                  <a:schemeClr val="hlink"/>
                </a:solidFill>
                <a:hlinkClick r:id="rId5"/>
              </a:rPr>
              <a:t>https://git-scm.com/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s-AR" sz="2000" u="sng">
                <a:solidFill>
                  <a:schemeClr val="hlink"/>
                </a:solidFill>
              </a:rPr>
              <a:t>https://docs.github.com/es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4" name="Google Shape;274;g2a454a934c4_0_90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Fuente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5" name="Google Shape;275;g2a454a934c4_0_90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497880" y="360"/>
            <a:ext cx="10675800" cy="1435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Control de versiones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576000" y="1804320"/>
            <a:ext cx="10693800" cy="6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530"/>
              <a:buFont typeface="Noto Sans Symbols"/>
              <a:buChar char="▪"/>
            </a:pPr>
            <a:r>
              <a:rPr lang="es-AR" sz="2530">
                <a:latin typeface="Verdana"/>
                <a:ea typeface="Verdana"/>
                <a:cs typeface="Verdana"/>
                <a:sym typeface="Verdana"/>
              </a:rPr>
              <a:t>Falta de historial de cambios</a:t>
            </a:r>
            <a:endParaRPr sz="2530">
              <a:latin typeface="Verdana"/>
              <a:ea typeface="Verdana"/>
              <a:cs typeface="Verdana"/>
              <a:sym typeface="Verdana"/>
            </a:endParaRPr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530"/>
              <a:buFont typeface="Noto Sans Symbols"/>
              <a:buChar char="▪"/>
            </a:pPr>
            <a:r>
              <a:rPr lang="es-AR" sz="2530">
                <a:latin typeface="Verdana"/>
                <a:ea typeface="Verdana"/>
                <a:cs typeface="Verdana"/>
                <a:sym typeface="Verdana"/>
              </a:rPr>
              <a:t>Dificultad para revertir cambios</a:t>
            </a:r>
            <a:endParaRPr sz="2530">
              <a:latin typeface="Verdana"/>
              <a:ea typeface="Verdana"/>
              <a:cs typeface="Verdana"/>
              <a:sym typeface="Verdana"/>
            </a:endParaRPr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530"/>
              <a:buFont typeface="Noto Sans Symbols"/>
              <a:buChar char="▪"/>
            </a:pPr>
            <a:r>
              <a:rPr lang="es-AR" sz="253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Pérdida de trabajo</a:t>
            </a:r>
            <a:endParaRPr sz="2530">
              <a:latin typeface="Verdana"/>
              <a:ea typeface="Verdana"/>
              <a:cs typeface="Verdana"/>
              <a:sym typeface="Verdana"/>
            </a:endParaRPr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530"/>
              <a:buFont typeface="Noto Sans Symbols"/>
              <a:buChar char="▪"/>
            </a:pPr>
            <a:r>
              <a:rPr lang="es-AR" sz="2530">
                <a:latin typeface="Verdana"/>
                <a:ea typeface="Verdana"/>
                <a:cs typeface="Verdana"/>
                <a:sym typeface="Verdana"/>
              </a:rPr>
              <a:t>Múltiples versiones de un mismo archivo</a:t>
            </a:r>
            <a:endParaRPr sz="2530">
              <a:latin typeface="Verdana"/>
              <a:ea typeface="Verdana"/>
              <a:cs typeface="Verdana"/>
              <a:sym typeface="Verdana"/>
            </a:endParaRPr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530"/>
              <a:buFont typeface="Noto Sans Symbols"/>
              <a:buChar char="▪"/>
            </a:pPr>
            <a:r>
              <a:rPr lang="es-AR" sz="2530">
                <a:latin typeface="Verdana"/>
                <a:ea typeface="Verdana"/>
                <a:cs typeface="Verdana"/>
                <a:sym typeface="Verdana"/>
              </a:rPr>
              <a:t>Dificultades para trabajar en equipo</a:t>
            </a:r>
            <a:endParaRPr sz="253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3030"/>
          </a:p>
        </p:txBody>
      </p:sp>
      <p:pic>
        <p:nvPicPr>
          <p:cNvPr id="136" name="Google Shape;13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604" y="5002226"/>
            <a:ext cx="3806072" cy="32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099" y="1682483"/>
            <a:ext cx="3531699" cy="26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94" y="4341044"/>
            <a:ext cx="5587650" cy="2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/>
        </p:nvSpPr>
        <p:spPr>
          <a:xfrm>
            <a:off x="788275" y="8359000"/>
            <a:ext cx="1609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2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576000" y="1670545"/>
            <a:ext cx="10693800" cy="6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rtl="0" algn="l"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3030"/>
          </a:p>
          <a:p>
            <a:pPr indent="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3030"/>
          </a:p>
        </p:txBody>
      </p:sp>
      <p:sp>
        <p:nvSpPr>
          <p:cNvPr id="147" name="Google Shape;147;p3"/>
          <p:cNvSpPr/>
          <p:nvPr/>
        </p:nvSpPr>
        <p:spPr>
          <a:xfrm>
            <a:off x="576000" y="1804320"/>
            <a:ext cx="10693800" cy="6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¿Qué es Git?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Sistema de control de versiones que se usa de </a:t>
            </a:r>
            <a:r>
              <a:rPr b="1" lang="es-AR" sz="2800"/>
              <a:t>manera local </a:t>
            </a:r>
            <a:r>
              <a:rPr lang="es-AR" sz="2800"/>
              <a:t>para registrar y gestionar los cambios en los archivos de un proyecto.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Permite:</a:t>
            </a:r>
            <a:endParaRPr sz="2800"/>
          </a:p>
          <a:p>
            <a:pPr indent="-361950" lvl="2" marL="13716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Registrar cada cambio en tu código.	</a:t>
            </a:r>
            <a:endParaRPr sz="2800"/>
          </a:p>
          <a:p>
            <a:pPr indent="-361950" lvl="2" marL="13716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Volver a versiones anteriores.</a:t>
            </a:r>
            <a:endParaRPr sz="2800"/>
          </a:p>
          <a:p>
            <a:pPr indent="-361950" lvl="2" marL="13716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Trabajar en paralelo en diferentes partes del proyecto (ramas).</a:t>
            </a:r>
            <a:endParaRPr sz="2800"/>
          </a:p>
          <a:p>
            <a:pPr indent="0" lvl="0" marL="0" rtl="0" algn="l"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8" name="Google Shape;148;p3"/>
          <p:cNvSpPr/>
          <p:nvPr/>
        </p:nvSpPr>
        <p:spPr>
          <a:xfrm>
            <a:off x="497880" y="360"/>
            <a:ext cx="10675800" cy="1435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Control de versiones - Git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98" y="6355300"/>
            <a:ext cx="5894876" cy="1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3150" y="6124150"/>
            <a:ext cx="2870526" cy="19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454a934c4_0_23"/>
          <p:cNvSpPr/>
          <p:nvPr/>
        </p:nvSpPr>
        <p:spPr>
          <a:xfrm>
            <a:off x="576000" y="18043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Repositorio: Es el lugar donde se guarda el historial de cambios de tu proyecto. </a:t>
            </a:r>
            <a:endParaRPr sz="2800"/>
          </a:p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Commit: Es un "snapshot" de los cambios en el proyecto en un momento determinado. Sirve para registrar avances.</a:t>
            </a:r>
            <a:endParaRPr sz="2800"/>
          </a:p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Branch (rama): Es una "línea" separada de desarrollo. Permite trabajar en nuevas funcionalidades sin afectar la versión principal.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8" name="Google Shape;158;g2a454a934c4_0_23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Conceptos b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ásicos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a454a934c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344" y="5317207"/>
            <a:ext cx="4630075" cy="23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a454a934c4_0_23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4a230bf70_0_35"/>
          <p:cNvSpPr/>
          <p:nvPr/>
        </p:nvSpPr>
        <p:spPr>
          <a:xfrm>
            <a:off x="576000" y="18043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Plataforma online para almacenar, compartir y colaborar en proyectos que usan Git.</a:t>
            </a:r>
            <a:endParaRPr sz="2800"/>
          </a:p>
          <a:p>
            <a:pPr indent="-272159" lvl="0" marL="2728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Permite: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Almacenar proyectos en repositorios remotos.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Trabajar de manera colaborativa con otros usuarios.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Revisar y aprobar cambios.</a:t>
            </a:r>
            <a:endParaRPr sz="2800"/>
          </a:p>
          <a:p>
            <a:pPr indent="-361950" lvl="1" marL="914400" rtl="0" algn="l">
              <a:spcBef>
                <a:spcPts val="499"/>
              </a:spcBef>
              <a:spcAft>
                <a:spcPts val="0"/>
              </a:spcAft>
              <a:buClr>
                <a:srgbClr val="666699"/>
              </a:buClr>
              <a:buSzPts val="2100"/>
              <a:buFont typeface="Noto Sans Symbols"/>
              <a:buChar char="■"/>
            </a:pPr>
            <a:r>
              <a:rPr lang="es-AR" sz="2800"/>
              <a:t>Funciona como una red social de código: puedes seguir proyectos, contribuir, y aprender de otros.</a:t>
            </a:r>
            <a:endParaRPr sz="2800"/>
          </a:p>
          <a:p>
            <a:pPr indent="0" lvl="0" marL="0" rtl="0" algn="l"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7" name="Google Shape;167;g2d4a230bf70_0_35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Conceptos básicos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" name="Google Shape;168;g2d4a230bf7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288" y="60910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d4a230bf70_0_35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454a934c4_0_107"/>
          <p:cNvSpPr/>
          <p:nvPr/>
        </p:nvSpPr>
        <p:spPr>
          <a:xfrm>
            <a:off x="572875" y="18578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>
                <a:solidFill>
                  <a:schemeClr val="dk1"/>
                </a:solidFill>
              </a:rPr>
              <a:t>Instalar </a:t>
            </a:r>
            <a:r>
              <a:rPr lang="es-AR" sz="28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https://github.com/git-guides/install-git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>
                <a:solidFill>
                  <a:schemeClr val="dk1"/>
                </a:solidFill>
              </a:rPr>
              <a:t>Configurar git local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999966"/>
              </a:buClr>
              <a:buSzPts val="2800"/>
              <a:buFont typeface="Noto Sans Symbols"/>
              <a:buChar char="▪"/>
            </a:pPr>
            <a:r>
              <a:rPr lang="es-AR" sz="2800"/>
              <a:t>Crear cuenta https://github.com/login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6" name="Google Shape;176;g2a454a934c4_0_107"/>
          <p:cNvSpPr/>
          <p:nvPr/>
        </p:nvSpPr>
        <p:spPr>
          <a:xfrm>
            <a:off x="497880" y="1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Primeros pasos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a454a934c4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050" y="3237875"/>
            <a:ext cx="4509600" cy="48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a454a934c4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75" y="3687738"/>
            <a:ext cx="5157600" cy="39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454a934c4_0_107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54a934c4_0_11"/>
          <p:cNvSpPr/>
          <p:nvPr/>
        </p:nvSpPr>
        <p:spPr>
          <a:xfrm>
            <a:off x="576000" y="18043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" name="Google Shape;186;g2a454a934c4_0_11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Github - Crear/Clonar repositorio</a:t>
            </a:r>
            <a:endParaRPr b="0" i="0" sz="45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a454a934c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75" y="2753991"/>
            <a:ext cx="4449251" cy="31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a454a934c4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125" y="2415447"/>
            <a:ext cx="5083499" cy="380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454a934c4_0_11"/>
          <p:cNvPicPr preferRelativeResize="0"/>
          <p:nvPr/>
        </p:nvPicPr>
        <p:blipFill rotWithShape="1">
          <a:blip r:embed="rId5">
            <a:alphaModFix/>
          </a:blip>
          <a:srcRect b="0" l="0" r="23354" t="0"/>
          <a:stretch/>
        </p:blipFill>
        <p:spPr>
          <a:xfrm>
            <a:off x="5558250" y="6989125"/>
            <a:ext cx="5221251" cy="6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a454a934c4_0_11"/>
          <p:cNvSpPr/>
          <p:nvPr/>
        </p:nvSpPr>
        <p:spPr>
          <a:xfrm>
            <a:off x="7687375" y="6339775"/>
            <a:ext cx="963000" cy="53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a454a934c4_0_11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54a934c4_0_73"/>
          <p:cNvSpPr/>
          <p:nvPr/>
        </p:nvSpPr>
        <p:spPr>
          <a:xfrm>
            <a:off x="497338" y="1757026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SzPts val="1300"/>
              <a:buFont typeface="Noto Sans Symbols"/>
              <a:buChar char="■"/>
            </a:pPr>
            <a:r>
              <a:rPr lang="es-AR" sz="2000"/>
              <a:t>Crear un repositorio (git init)</a:t>
            </a:r>
            <a:endParaRPr sz="20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SzPts val="1300"/>
              <a:buFont typeface="Noto Sans Symbols"/>
              <a:buChar char="■"/>
            </a:pPr>
            <a:r>
              <a:rPr lang="es-AR" sz="2000"/>
              <a:t>Agregar cambios al área de preparación (git add)</a:t>
            </a:r>
            <a:endParaRPr sz="20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SzPts val="1300"/>
              <a:buFont typeface="Noto Sans Symbols"/>
              <a:buChar char="■"/>
            </a:pPr>
            <a:r>
              <a:rPr lang="es-AR" sz="2000"/>
              <a:t>Hacer un commit (git commit)</a:t>
            </a:r>
            <a:endParaRPr sz="20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SzPts val="1300"/>
              <a:buFont typeface="Noto Sans Symbols"/>
              <a:buChar char="■"/>
            </a:pPr>
            <a:r>
              <a:rPr lang="es-AR" sz="2000"/>
              <a:t>Subir los cambios a GitHub (git push)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8" name="Google Shape;198;g2a454a934c4_0_73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Github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- Flujo de trabajo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9" name="Google Shape;199;g2a454a934c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74" y="3766600"/>
            <a:ext cx="4415926" cy="31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a454a934c4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3766600"/>
            <a:ext cx="4206250" cy="4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a454a934c4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5042" y="1819100"/>
            <a:ext cx="1887257" cy="4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a454a934c4_0_73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454a934c4_0_80"/>
          <p:cNvSpPr/>
          <p:nvPr/>
        </p:nvSpPr>
        <p:spPr>
          <a:xfrm>
            <a:off x="572875" y="1797151"/>
            <a:ext cx="10525800" cy="5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9" name="Google Shape;209;g2a454a934c4_0_80"/>
          <p:cNvSpPr/>
          <p:nvPr/>
        </p:nvSpPr>
        <p:spPr>
          <a:xfrm>
            <a:off x="497880" y="360"/>
            <a:ext cx="106758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Git - Github</a:t>
            </a:r>
            <a:r>
              <a:rPr lang="es-AR" sz="454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- Ramas</a:t>
            </a:r>
            <a:endParaRPr sz="454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0" name="Google Shape;210;g2a454a934c4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84" y="2610309"/>
            <a:ext cx="5147600" cy="2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a454a934c4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3" y="6387738"/>
            <a:ext cx="5048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a454a934c4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71" y="1944637"/>
            <a:ext cx="5232251" cy="39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a454a934c4_0_80"/>
          <p:cNvSpPr/>
          <p:nvPr/>
        </p:nvSpPr>
        <p:spPr>
          <a:xfrm>
            <a:off x="1083875" y="8342575"/>
            <a:ext cx="8541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2002-10-16T10:46:45Z</dcterms:created>
  <dc:creator>César Aranda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  <property fmtid="{D5CDD505-2E9C-101B-9397-08002B2CF9AE}" pid="12" name="Version">
    <vt:i4>6</vt:i4>
  </property>
</Properties>
</file>